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6"/>
    <p:sldId id="257" r:id="rId57"/>
    <p:sldId id="258" r:id="rId58"/>
    <p:sldId id="259" r:id="rId59"/>
    <p:sldId id="260" r:id="rId60"/>
    <p:sldId id="261" r:id="rId61"/>
    <p:sldId id="262" r:id="rId62"/>
    <p:sldId id="263" r:id="rId63"/>
    <p:sldId id="264" r:id="rId6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layfair Display" charset="1" panose="00000500000000000000"/>
      <p:regular r:id="rId10"/>
    </p:embeddedFont>
    <p:embeddedFont>
      <p:font typeface="Playfair Display Bold" charset="1" panose="00000800000000000000"/>
      <p:regular r:id="rId11"/>
    </p:embeddedFont>
    <p:embeddedFont>
      <p:font typeface="Playfair Display Italics" charset="1" panose="00000500000000000000"/>
      <p:regular r:id="rId12"/>
    </p:embeddedFont>
    <p:embeddedFont>
      <p:font typeface="Playfair Display Bold Italics" charset="1" panose="00000800000000000000"/>
      <p:regular r:id="rId13"/>
    </p:embeddedFont>
    <p:embeddedFont>
      <p:font typeface="Playfair Display Heavy" charset="1" panose="00000A00000000000000"/>
      <p:regular r:id="rId14"/>
    </p:embeddedFont>
    <p:embeddedFont>
      <p:font typeface="Playfair Display Heavy Italics" charset="1" panose="00000A00000000000000"/>
      <p:regular r:id="rId15"/>
    </p:embeddedFont>
    <p:embeddedFont>
      <p:font typeface="Poppins" charset="1" panose="00000500000000000000"/>
      <p:regular r:id="rId16"/>
    </p:embeddedFont>
    <p:embeddedFont>
      <p:font typeface="Poppins Bold" charset="1" panose="00000800000000000000"/>
      <p:regular r:id="rId17"/>
    </p:embeddedFont>
    <p:embeddedFont>
      <p:font typeface="Poppins Italics" charset="1" panose="00000500000000000000"/>
      <p:regular r:id="rId18"/>
    </p:embeddedFont>
    <p:embeddedFont>
      <p:font typeface="Poppins Bold Italics" charset="1" panose="00000800000000000000"/>
      <p:regular r:id="rId19"/>
    </p:embeddedFont>
    <p:embeddedFont>
      <p:font typeface="Poppins Thin" charset="1" panose="00000300000000000000"/>
      <p:regular r:id="rId20"/>
    </p:embeddedFont>
    <p:embeddedFont>
      <p:font typeface="Poppins Thin Italics" charset="1" panose="00000300000000000000"/>
      <p:regular r:id="rId21"/>
    </p:embeddedFont>
    <p:embeddedFont>
      <p:font typeface="Poppins Extra-Light" charset="1" panose="00000300000000000000"/>
      <p:regular r:id="rId22"/>
    </p:embeddedFont>
    <p:embeddedFont>
      <p:font typeface="Poppins Extra-Light Italics" charset="1" panose="00000300000000000000"/>
      <p:regular r:id="rId23"/>
    </p:embeddedFont>
    <p:embeddedFont>
      <p:font typeface="Poppins Light" charset="1" panose="00000400000000000000"/>
      <p:regular r:id="rId24"/>
    </p:embeddedFont>
    <p:embeddedFont>
      <p:font typeface="Poppins Light Italics" charset="1" panose="00000400000000000000"/>
      <p:regular r:id="rId25"/>
    </p:embeddedFont>
    <p:embeddedFont>
      <p:font typeface="Poppins Medium" charset="1" panose="00000600000000000000"/>
      <p:regular r:id="rId26"/>
    </p:embeddedFont>
    <p:embeddedFont>
      <p:font typeface="Poppins Medium Italics" charset="1" panose="00000600000000000000"/>
      <p:regular r:id="rId27"/>
    </p:embeddedFont>
    <p:embeddedFont>
      <p:font typeface="Poppins Semi-Bold" charset="1" panose="00000700000000000000"/>
      <p:regular r:id="rId28"/>
    </p:embeddedFont>
    <p:embeddedFont>
      <p:font typeface="Poppins Semi-Bold Italics" charset="1" panose="00000700000000000000"/>
      <p:regular r:id="rId29"/>
    </p:embeddedFont>
    <p:embeddedFont>
      <p:font typeface="Poppins Ultra-Bold" charset="1" panose="00000900000000000000"/>
      <p:regular r:id="rId30"/>
    </p:embeddedFont>
    <p:embeddedFont>
      <p:font typeface="Poppins Ultra-Bold Italics" charset="1" panose="00000900000000000000"/>
      <p:regular r:id="rId31"/>
    </p:embeddedFont>
    <p:embeddedFont>
      <p:font typeface="Poppins Heavy" charset="1" panose="00000A00000000000000"/>
      <p:regular r:id="rId32"/>
    </p:embeddedFont>
    <p:embeddedFont>
      <p:font typeface="Poppins Heavy Italics" charset="1" panose="00000A00000000000000"/>
      <p:regular r:id="rId33"/>
    </p:embeddedFont>
    <p:embeddedFont>
      <p:font typeface="RoxboroughCF" charset="1" panose="00000500000000000000"/>
      <p:regular r:id="rId34"/>
    </p:embeddedFont>
    <p:embeddedFont>
      <p:font typeface="RoxboroughCF Bold" charset="1" panose="00000800000000000000"/>
      <p:regular r:id="rId35"/>
    </p:embeddedFont>
    <p:embeddedFont>
      <p:font typeface="RoxboroughCF Italics" charset="1" panose="00000500000000000000"/>
      <p:regular r:id="rId36"/>
    </p:embeddedFont>
    <p:embeddedFont>
      <p:font typeface="RoxboroughCF Bold Italics" charset="1" panose="00000800000000000000"/>
      <p:regular r:id="rId37"/>
    </p:embeddedFont>
    <p:embeddedFont>
      <p:font typeface="RoxboroughCF Thin" charset="1" panose="00000200000000000000"/>
      <p:regular r:id="rId38"/>
    </p:embeddedFont>
    <p:embeddedFont>
      <p:font typeface="RoxboroughCF Thin Italics" charset="1" panose="00000200000000000000"/>
      <p:regular r:id="rId39"/>
    </p:embeddedFont>
    <p:embeddedFont>
      <p:font typeface="RoxboroughCF Light" charset="1" panose="00000400000000000000"/>
      <p:regular r:id="rId40"/>
    </p:embeddedFont>
    <p:embeddedFont>
      <p:font typeface="RoxboroughCF Light Italics" charset="1" panose="00000400000000000000"/>
      <p:regular r:id="rId41"/>
    </p:embeddedFont>
    <p:embeddedFont>
      <p:font typeface="RoxboroughCF Medium" charset="1" panose="00000600000000000000"/>
      <p:regular r:id="rId42"/>
    </p:embeddedFont>
    <p:embeddedFont>
      <p:font typeface="RoxboroughCF Medium Italics" charset="1" panose="00000600000000000000"/>
      <p:regular r:id="rId43"/>
    </p:embeddedFont>
    <p:embeddedFont>
      <p:font typeface="RoxboroughCF Semi-Bold" charset="1" panose="00000700000000000000"/>
      <p:regular r:id="rId44"/>
    </p:embeddedFont>
    <p:embeddedFont>
      <p:font typeface="RoxboroughCF Semi-Bold Italics" charset="1" panose="00000700000000000000"/>
      <p:regular r:id="rId45"/>
    </p:embeddedFont>
    <p:embeddedFont>
      <p:font typeface="RoxboroughCF Heavy" charset="1" panose="00000A00000000000000"/>
      <p:regular r:id="rId46"/>
    </p:embeddedFont>
    <p:embeddedFont>
      <p:font typeface="RoxboroughCF Heavy Italics" charset="1" panose="00000A00000000000000"/>
      <p:regular r:id="rId47"/>
    </p:embeddedFont>
    <p:embeddedFont>
      <p:font typeface="Open Sans" charset="1" panose="020B0606030504020204"/>
      <p:regular r:id="rId48"/>
    </p:embeddedFont>
    <p:embeddedFont>
      <p:font typeface="Open Sans Bold" charset="1" panose="020B0806030504020204"/>
      <p:regular r:id="rId49"/>
    </p:embeddedFont>
    <p:embeddedFont>
      <p:font typeface="Open Sans Italics" charset="1" panose="020B0606030504020204"/>
      <p:regular r:id="rId50"/>
    </p:embeddedFont>
    <p:embeddedFont>
      <p:font typeface="Open Sans Bold Italics" charset="1" panose="020B0806030504020204"/>
      <p:regular r:id="rId51"/>
    </p:embeddedFont>
    <p:embeddedFont>
      <p:font typeface="Open Sans Light" charset="1" panose="020B0306030504020204"/>
      <p:regular r:id="rId52"/>
    </p:embeddedFont>
    <p:embeddedFont>
      <p:font typeface="Open Sans Light Italics" charset="1" panose="020B0306030504020204"/>
      <p:regular r:id="rId53"/>
    </p:embeddedFont>
    <p:embeddedFont>
      <p:font typeface="Open Sans Ultra-Bold" charset="1" panose="00000000000000000000"/>
      <p:regular r:id="rId54"/>
    </p:embeddedFont>
    <p:embeddedFont>
      <p:font typeface="Open Sans Ultra-Bold Italics" charset="1" panose="00000000000000000000"/>
      <p:regular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slides/slide1.xml" Type="http://schemas.openxmlformats.org/officeDocument/2006/relationships/slide"/><Relationship Id="rId57" Target="slides/slide2.xml" Type="http://schemas.openxmlformats.org/officeDocument/2006/relationships/slide"/><Relationship Id="rId58" Target="slides/slide3.xml" Type="http://schemas.openxmlformats.org/officeDocument/2006/relationships/slide"/><Relationship Id="rId59" Target="slides/slide4.xml" Type="http://schemas.openxmlformats.org/officeDocument/2006/relationships/slide"/><Relationship Id="rId6" Target="fonts/font6.fntdata" Type="http://schemas.openxmlformats.org/officeDocument/2006/relationships/font"/><Relationship Id="rId60" Target="slides/slide5.xml" Type="http://schemas.openxmlformats.org/officeDocument/2006/relationships/slide"/><Relationship Id="rId61" Target="slides/slide6.xml" Type="http://schemas.openxmlformats.org/officeDocument/2006/relationships/slide"/><Relationship Id="rId62" Target="slides/slide7.xml" Type="http://schemas.openxmlformats.org/officeDocument/2006/relationships/slide"/><Relationship Id="rId63" Target="slides/slide8.xml" Type="http://schemas.openxmlformats.org/officeDocument/2006/relationships/slide"/><Relationship Id="rId64" Target="slides/slide9.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EDuNXcGzI.mp4>
</file>

<file path=ppt/media/image1.jpeg>
</file>

<file path=ppt/media/image10.png>
</file>

<file path=ppt/media/image11.jpeg>
</file>

<file path=ppt/media/image2.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jpeg" Type="http://schemas.openxmlformats.org/officeDocument/2006/relationships/image"/><Relationship Id="rId4" Target="../media/VAEDuNXcGzI.mp4" Type="http://schemas.openxmlformats.org/officeDocument/2006/relationships/video"/><Relationship Id="rId5" Target="../media/VAEDuNXcGzI.mp4" Type="http://schemas.microsoft.com/office/2007/relationships/media"/></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png" Type="http://schemas.openxmlformats.org/officeDocument/2006/relationships/image"/><Relationship Id="rId4" Target="http://testphp.vulnweb.com/login.php" TargetMode="External" Type="http://schemas.openxmlformats.org/officeDocument/2006/relationships/hyperlink"/></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0.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7574724">
            <a:off x="13667134" y="-2952812"/>
            <a:ext cx="4930096" cy="11163901"/>
            <a:chOff x="0" y="0"/>
            <a:chExt cx="660400" cy="1495435"/>
          </a:xfrm>
        </p:grpSpPr>
        <p:sp>
          <p:nvSpPr>
            <p:cNvPr name="Freeform 4" id="4"/>
            <p:cNvSpPr/>
            <p:nvPr/>
          </p:nvSpPr>
          <p:spPr>
            <a:xfrm flipH="false" flipV="false" rot="0">
              <a:off x="0" y="0"/>
              <a:ext cx="660400" cy="1495435"/>
            </a:xfrm>
            <a:custGeom>
              <a:avLst/>
              <a:gdLst/>
              <a:ahLst/>
              <a:cxnLst/>
              <a:rect r="r" b="b" t="t" l="l"/>
              <a:pathLst>
                <a:path h="1495435"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43665"/>
                  </a:cubicBezTo>
                  <a:lnTo>
                    <a:pt x="660400" y="1495435"/>
                  </a:lnTo>
                  <a:lnTo>
                    <a:pt x="0" y="1495435"/>
                  </a:lnTo>
                  <a:lnTo>
                    <a:pt x="0" y="344520"/>
                  </a:lnTo>
                  <a:cubicBezTo>
                    <a:pt x="1782" y="185660"/>
                    <a:pt x="93019" y="64045"/>
                    <a:pt x="220252" y="19070"/>
                  </a:cubicBezTo>
                  <a:close/>
                </a:path>
              </a:pathLst>
            </a:custGeom>
            <a:solidFill>
              <a:srgbClr val="5D73C6"/>
            </a:solidFill>
          </p:spPr>
        </p:sp>
        <p:sp>
          <p:nvSpPr>
            <p:cNvPr name="TextBox 5" id="5"/>
            <p:cNvSpPr txBox="true"/>
            <p:nvPr/>
          </p:nvSpPr>
          <p:spPr>
            <a:xfrm>
              <a:off x="0" y="88900"/>
              <a:ext cx="660400" cy="1406535"/>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10433215" y="1494884"/>
            <a:ext cx="6826085" cy="6578640"/>
          </a:xfrm>
          <a:custGeom>
            <a:avLst/>
            <a:gdLst/>
            <a:ahLst/>
            <a:cxnLst/>
            <a:rect r="r" b="b" t="t" l="l"/>
            <a:pathLst>
              <a:path h="6578640" w="6826085">
                <a:moveTo>
                  <a:pt x="0" y="0"/>
                </a:moveTo>
                <a:lnTo>
                  <a:pt x="6826085" y="0"/>
                </a:lnTo>
                <a:lnTo>
                  <a:pt x="6826085" y="6578640"/>
                </a:lnTo>
                <a:lnTo>
                  <a:pt x="0" y="6578640"/>
                </a:lnTo>
                <a:lnTo>
                  <a:pt x="0" y="0"/>
                </a:lnTo>
                <a:close/>
              </a:path>
            </a:pathLst>
          </a:custGeom>
          <a:blipFill>
            <a:blip r:embed="rId3"/>
            <a:stretch>
              <a:fillRect l="0" t="0" r="0" b="0"/>
            </a:stretch>
          </a:blipFill>
        </p:spPr>
      </p:sp>
      <p:sp>
        <p:nvSpPr>
          <p:cNvPr name="AutoShape 7" id="7"/>
          <p:cNvSpPr/>
          <p:nvPr/>
        </p:nvSpPr>
        <p:spPr>
          <a:xfrm rot="0">
            <a:off x="1028700" y="1603498"/>
            <a:ext cx="10320052" cy="0"/>
          </a:xfrm>
          <a:prstGeom prst="line">
            <a:avLst/>
          </a:prstGeom>
          <a:ln cap="rnd" w="19050">
            <a:solidFill>
              <a:srgbClr val="5D73C6">
                <a:alpha val="49804"/>
              </a:srgbClr>
            </a:solidFill>
            <a:prstDash val="solid"/>
            <a:headEnd type="none" len="sm" w="sm"/>
            <a:tailEnd type="none" len="sm" w="sm"/>
          </a:ln>
        </p:spPr>
      </p:sp>
      <p:sp>
        <p:nvSpPr>
          <p:cNvPr name="TextBox 8" id="8"/>
          <p:cNvSpPr txBox="true"/>
          <p:nvPr/>
        </p:nvSpPr>
        <p:spPr>
          <a:xfrm rot="0">
            <a:off x="1028700" y="2626179"/>
            <a:ext cx="8115300" cy="2085978"/>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MITM - MAN IN THE MIDDLE</a:t>
            </a:r>
          </a:p>
        </p:txBody>
      </p:sp>
      <p:sp>
        <p:nvSpPr>
          <p:cNvPr name="TextBox 9" id="9"/>
          <p:cNvSpPr txBox="true"/>
          <p:nvPr/>
        </p:nvSpPr>
        <p:spPr>
          <a:xfrm rot="0">
            <a:off x="1028700" y="5778956"/>
            <a:ext cx="8115300" cy="1861185"/>
          </a:xfrm>
          <a:prstGeom prst="rect">
            <a:avLst/>
          </a:prstGeom>
        </p:spPr>
        <p:txBody>
          <a:bodyPr anchor="t" rtlCol="false" tIns="0" lIns="0" bIns="0" rIns="0">
            <a:spAutoFit/>
          </a:bodyPr>
          <a:lstStyle/>
          <a:p>
            <a:pPr>
              <a:lnSpc>
                <a:spcPts val="2939"/>
              </a:lnSpc>
              <a:spcBef>
                <a:spcPct val="0"/>
              </a:spcBef>
            </a:pPr>
            <a:r>
              <a:rPr lang="en-US" sz="2099">
                <a:solidFill>
                  <a:srgbClr val="E2E0E1"/>
                </a:solidFill>
                <a:latin typeface="Poppins"/>
              </a:rPr>
              <a:t>Tipologia di attacco hacker dove l’aggressore si posiziona in mezzo alla connessione legittima tra due host al fine di intercettare pacchetti con dati sensibili, inserire pacchetti malware sostituendosi, in alcuni casi, agli utenti rubandone l’identità</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8199189" y="0"/>
            <a:ext cx="10088811" cy="10287000"/>
            <a:chOff x="0" y="0"/>
            <a:chExt cx="13451748" cy="13716000"/>
          </a:xfrm>
        </p:grpSpPr>
        <p:pic>
          <p:nvPicPr>
            <p:cNvPr name="Picture 4" id="4">
              <a:hlinkClick action="ppaction://media"/>
            </p:cNvPr>
            <p:cNvPicPr>
              <a:picLocks noChangeAspect="true"/>
            </p:cNvPicPr>
            <p:nvPr>
              <a:videoFile r:link="rId4"/>
              <p:extLst>
                <p:ext uri="{DAA4B4D4-6D71-4841-9C94-3DE7FCFB9230}">
                  <p14:media xmlns:p14="http://schemas.microsoft.com/office/powerpoint/2010/main" r:embed="rId5"/>
                </p:ext>
              </p:extLst>
            </p:nvPr>
          </p:nvPicPr>
          <p:blipFill>
            <a:blip r:embed="rId3"/>
            <a:srcRect l="39205" t="0" r="5446" b="0"/>
            <a:stretch>
              <a:fillRect/>
            </a:stretch>
          </p:blipFill>
          <p:spPr>
            <a:xfrm flipH="false" flipV="false">
              <a:off x="0" y="0"/>
              <a:ext cx="13451748" cy="13716000"/>
            </a:xfrm>
            <a:prstGeom prst="rect">
              <a:avLst/>
            </a:prstGeom>
          </p:spPr>
        </p:pic>
      </p:grpSp>
      <p:sp>
        <p:nvSpPr>
          <p:cNvPr name="TextBox 5" id="5"/>
          <p:cNvSpPr txBox="true"/>
          <p:nvPr/>
        </p:nvSpPr>
        <p:spPr>
          <a:xfrm rot="0">
            <a:off x="1028700" y="1585768"/>
            <a:ext cx="6141789" cy="2085978"/>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PROTOCOLLO ARP</a:t>
            </a:r>
          </a:p>
        </p:txBody>
      </p:sp>
      <p:sp>
        <p:nvSpPr>
          <p:cNvPr name="TextBox 6" id="6"/>
          <p:cNvSpPr txBox="true"/>
          <p:nvPr/>
        </p:nvSpPr>
        <p:spPr>
          <a:xfrm rot="0">
            <a:off x="1028700" y="4503720"/>
            <a:ext cx="6141789" cy="1489710"/>
          </a:xfrm>
          <a:prstGeom prst="rect">
            <a:avLst/>
          </a:prstGeom>
        </p:spPr>
        <p:txBody>
          <a:bodyPr anchor="t" rtlCol="false" tIns="0" lIns="0" bIns="0" rIns="0">
            <a:spAutoFit/>
          </a:bodyPr>
          <a:lstStyle/>
          <a:p>
            <a:pPr>
              <a:lnSpc>
                <a:spcPts val="2939"/>
              </a:lnSpc>
              <a:spcBef>
                <a:spcPct val="0"/>
              </a:spcBef>
            </a:pPr>
            <a:r>
              <a:rPr lang="en-US" sz="2099">
                <a:solidFill>
                  <a:srgbClr val="E2E0E1"/>
                </a:solidFill>
                <a:latin typeface="Poppins"/>
              </a:rPr>
              <a:t>il protocollo ARP opera associando l’indirizzo MAC  (indirizzo fisico) a un dato indirizzo IP tramite l’uso di una tabella chiamata ARP-table</a:t>
            </a:r>
          </a:p>
        </p:txBody>
      </p:sp>
    </p:spTree>
  </p:cSld>
  <p:clrMapOvr>
    <a:masterClrMapping/>
  </p:clrMapOvr>
  <p:timing>
    <p:tnLst>
      <p:par>
        <p:cTn dur="indefinite" restart="never" nodeType="tmRoot">
          <p:childTnLst>
            <p:video>
              <p:cMediaNode vol="100000">
                <p:cTn fill="hold" display="false">
                  <p:stCondLst>
                    <p:cond delay="indefinite"/>
                  </p:stCondLst>
                </p:cTn>
                <p:tgtEl>
                  <p:spTgt spid="4"/>
                </p:tgtEl>
              </p:cMediaNode>
            </p:video>
          </p:childTnLst>
        </p:cTn>
      </p:par>
    </p:tnLst>
  </p:timing>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5400000">
            <a:off x="9182260" y="514350"/>
            <a:ext cx="8953179" cy="9258300"/>
            <a:chOff x="0" y="0"/>
            <a:chExt cx="660400" cy="682906"/>
          </a:xfrm>
        </p:grpSpPr>
        <p:sp>
          <p:nvSpPr>
            <p:cNvPr name="Freeform 4" id="4"/>
            <p:cNvSpPr/>
            <p:nvPr/>
          </p:nvSpPr>
          <p:spPr>
            <a:xfrm flipH="false" flipV="false" rot="0">
              <a:off x="0" y="0"/>
              <a:ext cx="660400" cy="682906"/>
            </a:xfrm>
            <a:custGeom>
              <a:avLst/>
              <a:gdLst/>
              <a:ahLst/>
              <a:cxnLst/>
              <a:rect r="r" b="b" t="t" l="l"/>
              <a:pathLst>
                <a:path h="682906" w="66040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5617"/>
                  </a:cubicBezTo>
                  <a:lnTo>
                    <a:pt x="660400" y="682906"/>
                  </a:lnTo>
                  <a:lnTo>
                    <a:pt x="0" y="682906"/>
                  </a:lnTo>
                  <a:lnTo>
                    <a:pt x="0" y="325882"/>
                  </a:lnTo>
                  <a:cubicBezTo>
                    <a:pt x="1782" y="185660"/>
                    <a:pt x="93019" y="64045"/>
                    <a:pt x="220252" y="19070"/>
                  </a:cubicBezTo>
                  <a:close/>
                </a:path>
              </a:pathLst>
            </a:custGeom>
            <a:solidFill>
              <a:srgbClr val="5D73C6"/>
            </a:solidFill>
          </p:spPr>
        </p:sp>
        <p:sp>
          <p:nvSpPr>
            <p:cNvPr name="TextBox 5" id="5"/>
            <p:cNvSpPr txBox="true"/>
            <p:nvPr/>
          </p:nvSpPr>
          <p:spPr>
            <a:xfrm>
              <a:off x="0" y="79375"/>
              <a:ext cx="660400" cy="603531"/>
            </a:xfrm>
            <a:prstGeom prst="rect">
              <a:avLst/>
            </a:prstGeom>
          </p:spPr>
          <p:txBody>
            <a:bodyPr anchor="ctr" rtlCol="false" tIns="50800" lIns="50800" bIns="50800" rIns="50800"/>
            <a:lstStyle/>
            <a:p>
              <a:pPr algn="ctr">
                <a:lnSpc>
                  <a:spcPts val="3359"/>
                </a:lnSpc>
              </a:pPr>
            </a:p>
          </p:txBody>
        </p:sp>
      </p:grpSp>
      <p:grpSp>
        <p:nvGrpSpPr>
          <p:cNvPr name="Group 6" id="6"/>
          <p:cNvGrpSpPr/>
          <p:nvPr/>
        </p:nvGrpSpPr>
        <p:grpSpPr>
          <a:xfrm rot="0">
            <a:off x="9246337" y="896173"/>
            <a:ext cx="8494688" cy="8494654"/>
            <a:chOff x="0" y="0"/>
            <a:chExt cx="6350000" cy="6349975"/>
          </a:xfrm>
        </p:grpSpPr>
        <p:sp>
          <p:nvSpPr>
            <p:cNvPr name="Freeform 7" id="7"/>
            <p:cNvSpPr/>
            <p:nvPr/>
          </p:nvSpPr>
          <p:spPr>
            <a:xfrm flipH="false" flipV="false" rot="0">
              <a:off x="0" y="0"/>
              <a:ext cx="6350000" cy="6349975"/>
            </a:xfrm>
            <a:custGeom>
              <a:avLst/>
              <a:gdLst/>
              <a:ahLst/>
              <a:cxnLst/>
              <a:rect r="r" b="b" t="t" l="l"/>
              <a:pathLst>
                <a:path h="6349975" w="6350000">
                  <a:moveTo>
                    <a:pt x="6350000" y="3175025"/>
                  </a:moveTo>
                  <a:cubicBezTo>
                    <a:pt x="6350000" y="4928451"/>
                    <a:pt x="4928476" y="6349975"/>
                    <a:pt x="3175000" y="6349975"/>
                  </a:cubicBezTo>
                  <a:cubicBezTo>
                    <a:pt x="1421498" y="6349975"/>
                    <a:pt x="0" y="4928451"/>
                    <a:pt x="0" y="3175025"/>
                  </a:cubicBezTo>
                  <a:cubicBezTo>
                    <a:pt x="0" y="1421511"/>
                    <a:pt x="1421498" y="0"/>
                    <a:pt x="3175000" y="0"/>
                  </a:cubicBezTo>
                  <a:cubicBezTo>
                    <a:pt x="4928502" y="0"/>
                    <a:pt x="6350000" y="1421511"/>
                    <a:pt x="6350000" y="3175025"/>
                  </a:cubicBezTo>
                  <a:close/>
                </a:path>
              </a:pathLst>
            </a:custGeom>
            <a:blipFill>
              <a:blip r:embed="rId3"/>
              <a:stretch>
                <a:fillRect l="0" t="0" r="-75437" b="0"/>
              </a:stretch>
            </a:blipFill>
          </p:spPr>
        </p:sp>
      </p:grpSp>
      <p:sp>
        <p:nvSpPr>
          <p:cNvPr name="TextBox 8" id="8"/>
          <p:cNvSpPr txBox="true"/>
          <p:nvPr/>
        </p:nvSpPr>
        <p:spPr>
          <a:xfrm rot="0">
            <a:off x="1028700" y="1787820"/>
            <a:ext cx="6141789"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ARP poisoning</a:t>
            </a:r>
          </a:p>
        </p:txBody>
      </p:sp>
      <p:sp>
        <p:nvSpPr>
          <p:cNvPr name="TextBox 9" id="9"/>
          <p:cNvSpPr txBox="true"/>
          <p:nvPr/>
        </p:nvSpPr>
        <p:spPr>
          <a:xfrm rot="0">
            <a:off x="1028700" y="3912816"/>
            <a:ext cx="6572342" cy="2394693"/>
          </a:xfrm>
          <a:prstGeom prst="rect">
            <a:avLst/>
          </a:prstGeom>
        </p:spPr>
        <p:txBody>
          <a:bodyPr anchor="t" rtlCol="false" tIns="0" lIns="0" bIns="0" rIns="0">
            <a:spAutoFit/>
          </a:bodyPr>
          <a:lstStyle/>
          <a:p>
            <a:pPr>
              <a:lnSpc>
                <a:spcPts val="3146"/>
              </a:lnSpc>
              <a:spcBef>
                <a:spcPct val="0"/>
              </a:spcBef>
            </a:pPr>
            <a:r>
              <a:rPr lang="en-US" sz="2247">
                <a:solidFill>
                  <a:srgbClr val="E2E0E1"/>
                </a:solidFill>
                <a:latin typeface="Poppins"/>
              </a:rPr>
              <a:t>Attacco hacker dove si opera manipolando l’ARP-table tramite l’invio di pacchetti ARP falsificati nella rete locale, in modo che il traffico destinato a un indirizzo MAC venga deviato verso l’attaccante invece che  all’host destinatario.</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9796505" y="3172116"/>
            <a:ext cx="7885538" cy="3942769"/>
          </a:xfrm>
          <a:custGeom>
            <a:avLst/>
            <a:gdLst/>
            <a:ahLst/>
            <a:cxnLst/>
            <a:rect r="r" b="b" t="t" l="l"/>
            <a:pathLst>
              <a:path h="3942769" w="7885538">
                <a:moveTo>
                  <a:pt x="0" y="0"/>
                </a:moveTo>
                <a:lnTo>
                  <a:pt x="7885538" y="0"/>
                </a:lnTo>
                <a:lnTo>
                  <a:pt x="7885538" y="3942768"/>
                </a:lnTo>
                <a:lnTo>
                  <a:pt x="0" y="3942768"/>
                </a:lnTo>
                <a:lnTo>
                  <a:pt x="0" y="0"/>
                </a:lnTo>
                <a:close/>
              </a:path>
            </a:pathLst>
          </a:custGeom>
          <a:blipFill>
            <a:blip r:embed="rId3"/>
            <a:stretch>
              <a:fillRect l="0" t="0" r="0" b="0"/>
            </a:stretch>
          </a:blipFill>
        </p:spPr>
      </p:sp>
      <p:sp>
        <p:nvSpPr>
          <p:cNvPr name="TextBox 4" id="4"/>
          <p:cNvSpPr txBox="true"/>
          <p:nvPr/>
        </p:nvSpPr>
        <p:spPr>
          <a:xfrm rot="0">
            <a:off x="1028700" y="1573803"/>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COME AVVIENE?</a:t>
            </a:r>
          </a:p>
        </p:txBody>
      </p:sp>
      <p:sp>
        <p:nvSpPr>
          <p:cNvPr name="TextBox 5" id="5"/>
          <p:cNvSpPr txBox="true"/>
          <p:nvPr/>
        </p:nvSpPr>
        <p:spPr>
          <a:xfrm rot="0">
            <a:off x="1028700" y="3585022"/>
            <a:ext cx="8115300" cy="2604135"/>
          </a:xfrm>
          <a:prstGeom prst="rect">
            <a:avLst/>
          </a:prstGeom>
        </p:spPr>
        <p:txBody>
          <a:bodyPr anchor="t" rtlCol="false" tIns="0" lIns="0" bIns="0" rIns="0">
            <a:spAutoFit/>
          </a:bodyPr>
          <a:lstStyle/>
          <a:p>
            <a:pPr>
              <a:lnSpc>
                <a:spcPts val="2939"/>
              </a:lnSpc>
              <a:spcBef>
                <a:spcPct val="0"/>
              </a:spcBef>
            </a:pPr>
            <a:r>
              <a:rPr lang="en-US" sz="2099">
                <a:solidFill>
                  <a:srgbClr val="E2E0E1"/>
                </a:solidFill>
                <a:latin typeface="Poppins"/>
              </a:rPr>
              <a:t>Questo attacco si esegue facilmente con l’impiego di uno specifico tool Linx chiamato Ettercap. Ovviamente la procedura è illegale e richiede l’autorizzazione per essere eseguita. Ci avvaliamo inoltre di wireshark per monitorare gli accessi al router (perchè funziona da gateway), il dispositivo su cui avverrà effettivamente l’attacco simulato usato come spiegazione.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TextBox 3" id="3"/>
          <p:cNvSpPr txBox="true"/>
          <p:nvPr/>
        </p:nvSpPr>
        <p:spPr>
          <a:xfrm rot="0">
            <a:off x="853068" y="452436"/>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ETTERCAP</a:t>
            </a:r>
          </a:p>
        </p:txBody>
      </p:sp>
      <p:sp>
        <p:nvSpPr>
          <p:cNvPr name="TextBox 4" id="4"/>
          <p:cNvSpPr txBox="true"/>
          <p:nvPr/>
        </p:nvSpPr>
        <p:spPr>
          <a:xfrm rot="0">
            <a:off x="853068" y="1706730"/>
            <a:ext cx="8115300" cy="1489710"/>
          </a:xfrm>
          <a:prstGeom prst="rect">
            <a:avLst/>
          </a:prstGeom>
        </p:spPr>
        <p:txBody>
          <a:bodyPr anchor="t" rtlCol="false" tIns="0" lIns="0" bIns="0" rIns="0">
            <a:spAutoFit/>
          </a:bodyPr>
          <a:lstStyle/>
          <a:p>
            <a:pPr>
              <a:lnSpc>
                <a:spcPts val="2939"/>
              </a:lnSpc>
              <a:spcBef>
                <a:spcPct val="0"/>
              </a:spcBef>
            </a:pPr>
            <a:r>
              <a:rPr lang="en-US" sz="2099">
                <a:solidFill>
                  <a:srgbClr val="E2E0E1"/>
                </a:solidFill>
                <a:latin typeface="Poppins"/>
              </a:rPr>
              <a:t>Ettercap è un tool di analisi di rete e attacco MITM, utilizzato per la cattura e analisi del traffico di rete non criptato, rilevamento dell’host nella rete e attacchi MITM per intercettare le comunicazioni. </a:t>
            </a:r>
          </a:p>
        </p:txBody>
      </p:sp>
      <p:sp>
        <p:nvSpPr>
          <p:cNvPr name="Freeform 5" id="5"/>
          <p:cNvSpPr/>
          <p:nvPr/>
        </p:nvSpPr>
        <p:spPr>
          <a:xfrm flipH="false" flipV="false" rot="0">
            <a:off x="4010526" y="3482190"/>
            <a:ext cx="13517925" cy="6188930"/>
          </a:xfrm>
          <a:custGeom>
            <a:avLst/>
            <a:gdLst/>
            <a:ahLst/>
            <a:cxnLst/>
            <a:rect r="r" b="b" t="t" l="l"/>
            <a:pathLst>
              <a:path h="6188930" w="13517925">
                <a:moveTo>
                  <a:pt x="0" y="0"/>
                </a:moveTo>
                <a:lnTo>
                  <a:pt x="13517925" y="0"/>
                </a:lnTo>
                <a:lnTo>
                  <a:pt x="13517925" y="6188930"/>
                </a:lnTo>
                <a:lnTo>
                  <a:pt x="0" y="6188930"/>
                </a:lnTo>
                <a:lnTo>
                  <a:pt x="0" y="0"/>
                </a:lnTo>
                <a:close/>
              </a:path>
            </a:pathLst>
          </a:custGeom>
          <a:blipFill>
            <a:blip r:embed="rId3"/>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578469" y="4250564"/>
            <a:ext cx="8565531" cy="4585764"/>
          </a:xfrm>
          <a:custGeom>
            <a:avLst/>
            <a:gdLst/>
            <a:ahLst/>
            <a:cxnLst/>
            <a:rect r="r" b="b" t="t" l="l"/>
            <a:pathLst>
              <a:path h="4585764" w="8565531">
                <a:moveTo>
                  <a:pt x="0" y="0"/>
                </a:moveTo>
                <a:lnTo>
                  <a:pt x="8565531" y="0"/>
                </a:lnTo>
                <a:lnTo>
                  <a:pt x="8565531" y="4585764"/>
                </a:lnTo>
                <a:lnTo>
                  <a:pt x="0" y="4585764"/>
                </a:lnTo>
                <a:lnTo>
                  <a:pt x="0" y="0"/>
                </a:lnTo>
                <a:close/>
              </a:path>
            </a:pathLst>
          </a:custGeom>
          <a:blipFill>
            <a:blip r:embed="rId3"/>
            <a:stretch>
              <a:fillRect l="0" t="0" r="0" b="0"/>
            </a:stretch>
          </a:blipFill>
        </p:spPr>
      </p:sp>
      <p:sp>
        <p:nvSpPr>
          <p:cNvPr name="Freeform 4" id="4"/>
          <p:cNvSpPr/>
          <p:nvPr/>
        </p:nvSpPr>
        <p:spPr>
          <a:xfrm flipH="false" flipV="false" rot="0">
            <a:off x="9884269" y="4250564"/>
            <a:ext cx="7705974" cy="4585764"/>
          </a:xfrm>
          <a:custGeom>
            <a:avLst/>
            <a:gdLst/>
            <a:ahLst/>
            <a:cxnLst/>
            <a:rect r="r" b="b" t="t" l="l"/>
            <a:pathLst>
              <a:path h="4585764" w="7705974">
                <a:moveTo>
                  <a:pt x="0" y="0"/>
                </a:moveTo>
                <a:lnTo>
                  <a:pt x="7705975" y="0"/>
                </a:lnTo>
                <a:lnTo>
                  <a:pt x="7705975" y="4585764"/>
                </a:lnTo>
                <a:lnTo>
                  <a:pt x="0" y="4585764"/>
                </a:lnTo>
                <a:lnTo>
                  <a:pt x="0" y="0"/>
                </a:lnTo>
                <a:close/>
              </a:path>
            </a:pathLst>
          </a:custGeom>
          <a:blipFill>
            <a:blip r:embed="rId4"/>
            <a:stretch>
              <a:fillRect l="0" t="0" r="0" b="0"/>
            </a:stretch>
          </a:blipFill>
        </p:spPr>
      </p:sp>
      <p:sp>
        <p:nvSpPr>
          <p:cNvPr name="TextBox 5" id="5"/>
          <p:cNvSpPr txBox="true"/>
          <p:nvPr/>
        </p:nvSpPr>
        <p:spPr>
          <a:xfrm rot="0">
            <a:off x="1028700" y="904875"/>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Fasi d’attacco</a:t>
            </a:r>
          </a:p>
        </p:txBody>
      </p:sp>
      <p:sp>
        <p:nvSpPr>
          <p:cNvPr name="TextBox 6" id="6"/>
          <p:cNvSpPr txBox="true"/>
          <p:nvPr/>
        </p:nvSpPr>
        <p:spPr>
          <a:xfrm rot="0">
            <a:off x="1028700" y="2301730"/>
            <a:ext cx="8115300" cy="1118235"/>
          </a:xfrm>
          <a:prstGeom prst="rect">
            <a:avLst/>
          </a:prstGeom>
        </p:spPr>
        <p:txBody>
          <a:bodyPr anchor="t" rtlCol="false" tIns="0" lIns="0" bIns="0" rIns="0">
            <a:spAutoFit/>
          </a:bodyPr>
          <a:lstStyle/>
          <a:p>
            <a:pPr>
              <a:lnSpc>
                <a:spcPts val="2939"/>
              </a:lnSpc>
              <a:spcBef>
                <a:spcPct val="0"/>
              </a:spcBef>
            </a:pPr>
            <a:r>
              <a:rPr lang="en-US" sz="2099">
                <a:solidFill>
                  <a:srgbClr val="E2E0E1"/>
                </a:solidFill>
                <a:latin typeface="Poppins"/>
              </a:rPr>
              <a:t>1- Individuo gli indirizzi IP dell’host e del router-gateway nell’arp-table e li imposto come target su ETTERCAP a seguito di una scansione tramite il comando “arp -a”</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2707394" y="3178638"/>
            <a:ext cx="12873213" cy="6282396"/>
          </a:xfrm>
          <a:custGeom>
            <a:avLst/>
            <a:gdLst/>
            <a:ahLst/>
            <a:cxnLst/>
            <a:rect r="r" b="b" t="t" l="l"/>
            <a:pathLst>
              <a:path h="6282396" w="12873213">
                <a:moveTo>
                  <a:pt x="0" y="0"/>
                </a:moveTo>
                <a:lnTo>
                  <a:pt x="12873212" y="0"/>
                </a:lnTo>
                <a:lnTo>
                  <a:pt x="12873212" y="6282396"/>
                </a:lnTo>
                <a:lnTo>
                  <a:pt x="0" y="6282396"/>
                </a:lnTo>
                <a:lnTo>
                  <a:pt x="0" y="0"/>
                </a:lnTo>
                <a:close/>
              </a:path>
            </a:pathLst>
          </a:custGeom>
          <a:blipFill>
            <a:blip r:embed="rId3"/>
            <a:stretch>
              <a:fillRect l="0" t="0" r="0" b="0"/>
            </a:stretch>
          </a:blipFill>
        </p:spPr>
      </p:sp>
      <p:sp>
        <p:nvSpPr>
          <p:cNvPr name="TextBox 4" id="4"/>
          <p:cNvSpPr txBox="true"/>
          <p:nvPr/>
        </p:nvSpPr>
        <p:spPr>
          <a:xfrm rot="0">
            <a:off x="902108" y="971550"/>
            <a:ext cx="8115300" cy="1861185"/>
          </a:xfrm>
          <a:prstGeom prst="rect">
            <a:avLst/>
          </a:prstGeom>
        </p:spPr>
        <p:txBody>
          <a:bodyPr anchor="t" rtlCol="false" tIns="0" lIns="0" bIns="0" rIns="0">
            <a:spAutoFit/>
          </a:bodyPr>
          <a:lstStyle/>
          <a:p>
            <a:pPr>
              <a:lnSpc>
                <a:spcPts val="2939"/>
              </a:lnSpc>
              <a:spcBef>
                <a:spcPct val="0"/>
              </a:spcBef>
            </a:pPr>
            <a:r>
              <a:rPr lang="en-US" sz="2099">
                <a:solidFill>
                  <a:srgbClr val="E2E0E1"/>
                </a:solidFill>
                <a:latin typeface="Poppins"/>
              </a:rPr>
              <a:t>2- Attivo la scansione su ettercap e apro la pagina di vulweb su cui eseguire l’attacco vero e proprio, mantenendo aperto wireshark per controllare le variazioni ed eseguo l’accesso su vulnweb. A questo punto su ettercap otteremo i dati di accesso.</a:t>
            </a:r>
          </a:p>
        </p:txBody>
      </p:sp>
      <p:sp>
        <p:nvSpPr>
          <p:cNvPr name="TextBox 5" id="5"/>
          <p:cNvSpPr txBox="true"/>
          <p:nvPr/>
        </p:nvSpPr>
        <p:spPr>
          <a:xfrm rot="0">
            <a:off x="11868019" y="1383967"/>
            <a:ext cx="5201364" cy="381315"/>
          </a:xfrm>
          <a:prstGeom prst="rect">
            <a:avLst/>
          </a:prstGeom>
        </p:spPr>
        <p:txBody>
          <a:bodyPr anchor="t" rtlCol="false" tIns="0" lIns="0" bIns="0" rIns="0">
            <a:spAutoFit/>
          </a:bodyPr>
          <a:lstStyle/>
          <a:p>
            <a:pPr algn="ctr">
              <a:lnSpc>
                <a:spcPts val="3132"/>
              </a:lnSpc>
              <a:spcBef>
                <a:spcPct val="0"/>
              </a:spcBef>
            </a:pPr>
            <a:r>
              <a:rPr lang="en-US" sz="2237" u="sng">
                <a:solidFill>
                  <a:srgbClr val="E2E0E1"/>
                </a:solidFill>
                <a:latin typeface="RoxboroughCF Bold"/>
                <a:hlinkClick r:id="rId4" tooltip="http://testphp.vulnweb.com/login.php"/>
              </a:rPr>
              <a:t>http://testphp.vulnweb.com/login.php</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sp>
        <p:nvSpPr>
          <p:cNvPr name="Freeform 3" id="3"/>
          <p:cNvSpPr/>
          <p:nvPr/>
        </p:nvSpPr>
        <p:spPr>
          <a:xfrm flipH="false" flipV="false" rot="0">
            <a:off x="7488297" y="4479394"/>
            <a:ext cx="9771003" cy="5251083"/>
          </a:xfrm>
          <a:custGeom>
            <a:avLst/>
            <a:gdLst/>
            <a:ahLst/>
            <a:cxnLst/>
            <a:rect r="r" b="b" t="t" l="l"/>
            <a:pathLst>
              <a:path h="5251083" w="9771003">
                <a:moveTo>
                  <a:pt x="0" y="0"/>
                </a:moveTo>
                <a:lnTo>
                  <a:pt x="9771003" y="0"/>
                </a:lnTo>
                <a:lnTo>
                  <a:pt x="9771003" y="5251084"/>
                </a:lnTo>
                <a:lnTo>
                  <a:pt x="0" y="5251084"/>
                </a:lnTo>
                <a:lnTo>
                  <a:pt x="0" y="0"/>
                </a:lnTo>
                <a:close/>
              </a:path>
            </a:pathLst>
          </a:custGeom>
          <a:blipFill>
            <a:blip r:embed="rId3"/>
            <a:stretch>
              <a:fillRect l="0" t="0" r="0" b="0"/>
            </a:stretch>
          </a:blipFill>
        </p:spPr>
      </p:sp>
      <p:sp>
        <p:nvSpPr>
          <p:cNvPr name="TextBox 4" id="4"/>
          <p:cNvSpPr txBox="true"/>
          <p:nvPr/>
        </p:nvSpPr>
        <p:spPr>
          <a:xfrm rot="0">
            <a:off x="1028700" y="1107080"/>
            <a:ext cx="8115300" cy="1028703"/>
          </a:xfrm>
          <a:prstGeom prst="rect">
            <a:avLst/>
          </a:prstGeom>
        </p:spPr>
        <p:txBody>
          <a:bodyPr anchor="t" rtlCol="false" tIns="0" lIns="0" bIns="0" rIns="0">
            <a:spAutoFit/>
          </a:bodyPr>
          <a:lstStyle/>
          <a:p>
            <a:pPr>
              <a:lnSpc>
                <a:spcPts val="8399"/>
              </a:lnSpc>
              <a:spcBef>
                <a:spcPct val="0"/>
              </a:spcBef>
            </a:pPr>
            <a:r>
              <a:rPr lang="en-US" sz="5999">
                <a:solidFill>
                  <a:srgbClr val="E2E0E1"/>
                </a:solidFill>
                <a:latin typeface="RoxboroughCF Bold"/>
              </a:rPr>
              <a:t>RISULTATI FINALI</a:t>
            </a:r>
          </a:p>
        </p:txBody>
      </p:sp>
      <p:sp>
        <p:nvSpPr>
          <p:cNvPr name="TextBox 5" id="5"/>
          <p:cNvSpPr txBox="true"/>
          <p:nvPr/>
        </p:nvSpPr>
        <p:spPr>
          <a:xfrm rot="0">
            <a:off x="1028700" y="2618209"/>
            <a:ext cx="8115300" cy="1861185"/>
          </a:xfrm>
          <a:prstGeom prst="rect">
            <a:avLst/>
          </a:prstGeom>
        </p:spPr>
        <p:txBody>
          <a:bodyPr anchor="t" rtlCol="false" tIns="0" lIns="0" bIns="0" rIns="0">
            <a:spAutoFit/>
          </a:bodyPr>
          <a:lstStyle/>
          <a:p>
            <a:pPr>
              <a:lnSpc>
                <a:spcPts val="2939"/>
              </a:lnSpc>
              <a:spcBef>
                <a:spcPct val="0"/>
              </a:spcBef>
            </a:pPr>
            <a:r>
              <a:rPr lang="en-US" sz="2099">
                <a:solidFill>
                  <a:srgbClr val="E2E0E1"/>
                </a:solidFill>
                <a:latin typeface="Poppins"/>
              </a:rPr>
              <a:t>Alla fine otteremo, come risultato dell’attacco, un indirizzo MAC uguale sia per l’indirizzo Ip del nostro router che per quello della macchina attaccante, nel nostro caso Linux. Inoltre otteremo i dati desiderati. Potrebbero verificarsi anche crash della rete indesiderati</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204" t="0" r="-2204" b="0"/>
            </a:stretch>
          </a:blipFill>
        </p:spPr>
      </p:sp>
      <p:grpSp>
        <p:nvGrpSpPr>
          <p:cNvPr name="Group 3" id="3"/>
          <p:cNvGrpSpPr/>
          <p:nvPr/>
        </p:nvGrpSpPr>
        <p:grpSpPr>
          <a:xfrm rot="0">
            <a:off x="0" y="5634003"/>
            <a:ext cx="18288000" cy="4652997"/>
            <a:chOff x="0" y="0"/>
            <a:chExt cx="24384000" cy="6203996"/>
          </a:xfrm>
        </p:grpSpPr>
        <p:pic>
          <p:nvPicPr>
            <p:cNvPr name="Picture 4" id="4"/>
            <p:cNvPicPr>
              <a:picLocks noChangeAspect="true"/>
            </p:cNvPicPr>
            <p:nvPr/>
          </p:nvPicPr>
          <p:blipFill>
            <a:blip r:embed="rId3"/>
            <a:srcRect l="0" t="26764" r="0" b="26764"/>
            <a:stretch>
              <a:fillRect/>
            </a:stretch>
          </p:blipFill>
          <p:spPr>
            <a:xfrm flipH="false" flipV="false">
              <a:off x="0" y="0"/>
              <a:ext cx="24384000" cy="6203996"/>
            </a:xfrm>
            <a:prstGeom prst="rect">
              <a:avLst/>
            </a:prstGeom>
          </p:spPr>
        </p:pic>
      </p:grpSp>
      <p:sp>
        <p:nvSpPr>
          <p:cNvPr name="TextBox 5" id="5"/>
          <p:cNvSpPr txBox="true"/>
          <p:nvPr/>
        </p:nvSpPr>
        <p:spPr>
          <a:xfrm rot="0">
            <a:off x="3254504" y="2504827"/>
            <a:ext cx="11778992" cy="1475314"/>
          </a:xfrm>
          <a:prstGeom prst="rect">
            <a:avLst/>
          </a:prstGeom>
        </p:spPr>
        <p:txBody>
          <a:bodyPr anchor="t" rtlCol="false" tIns="0" lIns="0" bIns="0" rIns="0">
            <a:spAutoFit/>
          </a:bodyPr>
          <a:lstStyle/>
          <a:p>
            <a:pPr algn="ctr">
              <a:lnSpc>
                <a:spcPts val="12192"/>
              </a:lnSpc>
              <a:spcBef>
                <a:spcPct val="0"/>
              </a:spcBef>
            </a:pPr>
            <a:r>
              <a:rPr lang="en-US" sz="8708">
                <a:solidFill>
                  <a:srgbClr val="E2E0E1"/>
                </a:solidFill>
                <a:latin typeface="RoxboroughCF Bold"/>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DAF59Sf5eU8</dc:identifier>
  <dcterms:modified xsi:type="dcterms:W3CDTF">2011-08-01T06:04:30Z</dcterms:modified>
  <cp:revision>1</cp:revision>
  <dc:title>We Provide Cyber Solutions For Your Security.</dc:title>
</cp:coreProperties>
</file>

<file path=docProps/thumbnail.jpeg>
</file>